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4" r:id="rId2"/>
    <p:sldId id="317" r:id="rId3"/>
    <p:sldId id="305" r:id="rId4"/>
    <p:sldId id="316" r:id="rId5"/>
    <p:sldId id="309" r:id="rId6"/>
    <p:sldId id="310" r:id="rId7"/>
    <p:sldId id="315" r:id="rId8"/>
    <p:sldId id="306" r:id="rId9"/>
    <p:sldId id="313" r:id="rId10"/>
    <p:sldId id="314" r:id="rId11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a Foreman" initials="AF" lastIdx="1" clrIdx="0"/>
  <p:cmAuthor id="1" name="Nicola WEST" initials="NW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00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95" autoAdjust="0"/>
    <p:restoredTop sz="96730" autoAdjust="0"/>
  </p:normalViewPr>
  <p:slideViewPr>
    <p:cSldViewPr snapToGrid="0">
      <p:cViewPr varScale="1">
        <p:scale>
          <a:sx n="123" d="100"/>
          <a:sy n="123" d="100"/>
        </p:scale>
        <p:origin x="-16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03FC6A-579A-4346-92AA-7A1A6E8A13F3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E73E26FF-99E8-4409-8C0D-8B416519C68F}">
      <dgm:prSet phldrT="[Text]" custT="1"/>
      <dgm:spPr/>
      <dgm:t>
        <a:bodyPr/>
        <a:lstStyle/>
        <a:p>
          <a:r>
            <a:rPr lang="en-GB" sz="2000" b="1" dirty="0"/>
            <a:t>Project Initiation </a:t>
          </a:r>
          <a:r>
            <a:rPr lang="en-GB" sz="2000" dirty="0"/>
            <a:t>– includes project Kick Off, Operational Solution Design</a:t>
          </a:r>
          <a:endParaRPr lang="en-GB" sz="1800" dirty="0"/>
        </a:p>
      </dgm:t>
    </dgm:pt>
    <dgm:pt modelId="{270EC29A-8BDB-4EC9-BC2D-784FA8616201}" type="parTrans" cxnId="{BD22ECB1-0668-49DE-8B05-BC5C7717C020}">
      <dgm:prSet/>
      <dgm:spPr/>
      <dgm:t>
        <a:bodyPr/>
        <a:lstStyle/>
        <a:p>
          <a:endParaRPr lang="en-GB"/>
        </a:p>
      </dgm:t>
    </dgm:pt>
    <dgm:pt modelId="{FEE71DD0-06ED-4962-8797-F036989CEC21}" type="sibTrans" cxnId="{BD22ECB1-0668-49DE-8B05-BC5C7717C020}">
      <dgm:prSet/>
      <dgm:spPr/>
      <dgm:t>
        <a:bodyPr/>
        <a:lstStyle/>
        <a:p>
          <a:endParaRPr lang="en-GB"/>
        </a:p>
      </dgm:t>
    </dgm:pt>
    <dgm:pt modelId="{EA46AE1A-9FE6-4F21-B764-83F5FA2E74B7}">
      <dgm:prSet phldrT="[Text]" custT="1"/>
      <dgm:spPr/>
      <dgm:t>
        <a:bodyPr/>
        <a:lstStyle/>
        <a:p>
          <a:r>
            <a:rPr lang="en-GB" sz="2000" b="1" dirty="0"/>
            <a:t>High Level Design (HLD) </a:t>
          </a:r>
          <a:r>
            <a:rPr lang="en-GB" sz="1800" dirty="0"/>
            <a:t>– </a:t>
          </a:r>
          <a:r>
            <a:rPr lang="en-GB" sz="2000" dirty="0"/>
            <a:t>workflow design split by workstream.</a:t>
          </a:r>
        </a:p>
        <a:p>
          <a:r>
            <a:rPr lang="en-GB" sz="2000" dirty="0"/>
            <a:t> Discipline specific, solution, analyser integration, IT integration</a:t>
          </a:r>
        </a:p>
      </dgm:t>
    </dgm:pt>
    <dgm:pt modelId="{6D97BC42-C71B-4663-A5E1-3E8F8475B7C3}" type="parTrans" cxnId="{260123D4-CCA7-477D-BEF5-FA6E5FAB9D3B}">
      <dgm:prSet/>
      <dgm:spPr/>
      <dgm:t>
        <a:bodyPr/>
        <a:lstStyle/>
        <a:p>
          <a:endParaRPr lang="en-GB"/>
        </a:p>
      </dgm:t>
    </dgm:pt>
    <dgm:pt modelId="{EB1B365B-1C9C-4DE1-8F9F-423B65688E79}" type="sibTrans" cxnId="{260123D4-CCA7-477D-BEF5-FA6E5FAB9D3B}">
      <dgm:prSet/>
      <dgm:spPr/>
      <dgm:t>
        <a:bodyPr/>
        <a:lstStyle/>
        <a:p>
          <a:endParaRPr lang="en-GB"/>
        </a:p>
      </dgm:t>
    </dgm:pt>
    <dgm:pt modelId="{140DF8E6-523C-4CF6-80BE-B03C4E7985CD}">
      <dgm:prSet phldrT="[Text]" custT="1"/>
      <dgm:spPr/>
      <dgm:t>
        <a:bodyPr/>
        <a:lstStyle/>
        <a:p>
          <a:r>
            <a:rPr lang="en-GB" sz="2000" b="1" dirty="0"/>
            <a:t>Testing – </a:t>
          </a:r>
          <a:r>
            <a:rPr lang="en-GB" sz="2000" b="0" dirty="0"/>
            <a:t>the build and the process</a:t>
          </a:r>
        </a:p>
      </dgm:t>
    </dgm:pt>
    <dgm:pt modelId="{EB5821BA-931C-4EC8-8EE6-7F5299FCAAF5}" type="parTrans" cxnId="{06B3828D-01DF-4D4C-B9B9-DC80107A3BA6}">
      <dgm:prSet/>
      <dgm:spPr/>
      <dgm:t>
        <a:bodyPr/>
        <a:lstStyle/>
        <a:p>
          <a:endParaRPr lang="en-GB"/>
        </a:p>
      </dgm:t>
    </dgm:pt>
    <dgm:pt modelId="{C117E12B-A659-4518-936E-15294B3EB3ED}" type="sibTrans" cxnId="{06B3828D-01DF-4D4C-B9B9-DC80107A3BA6}">
      <dgm:prSet/>
      <dgm:spPr/>
      <dgm:t>
        <a:bodyPr/>
        <a:lstStyle/>
        <a:p>
          <a:endParaRPr lang="en-GB"/>
        </a:p>
      </dgm:t>
    </dgm:pt>
    <dgm:pt modelId="{319FEBD1-7374-403B-89B3-1A7AB02C15A7}">
      <dgm:prSet phldrT="[Text]" custT="1"/>
      <dgm:spPr/>
      <dgm:t>
        <a:bodyPr/>
        <a:lstStyle/>
        <a:p>
          <a:r>
            <a:rPr lang="en-GB" sz="2000" b="1" dirty="0"/>
            <a:t>Low Level Design (LLD) </a:t>
          </a:r>
          <a:r>
            <a:rPr lang="en-GB" sz="2300" b="0" dirty="0"/>
            <a:t>– </a:t>
          </a:r>
          <a:r>
            <a:rPr lang="en-GB" sz="2000" b="0" dirty="0"/>
            <a:t>refining and building the HLD workflow in Winpath</a:t>
          </a:r>
          <a:endParaRPr lang="en-GB" sz="2300" b="1" dirty="0"/>
        </a:p>
      </dgm:t>
    </dgm:pt>
    <dgm:pt modelId="{B28AB71A-5E15-410D-80AF-C3A0DAC33FBD}" type="parTrans" cxnId="{31777DF8-4879-4080-9BDA-EB772021769F}">
      <dgm:prSet/>
      <dgm:spPr/>
      <dgm:t>
        <a:bodyPr/>
        <a:lstStyle/>
        <a:p>
          <a:endParaRPr lang="en-GB"/>
        </a:p>
      </dgm:t>
    </dgm:pt>
    <dgm:pt modelId="{D5D2B9BE-CD31-4743-A737-DA60F252ABE5}" type="sibTrans" cxnId="{31777DF8-4879-4080-9BDA-EB772021769F}">
      <dgm:prSet/>
      <dgm:spPr/>
      <dgm:t>
        <a:bodyPr/>
        <a:lstStyle/>
        <a:p>
          <a:endParaRPr lang="en-GB"/>
        </a:p>
      </dgm:t>
    </dgm:pt>
    <dgm:pt modelId="{6DC18AAF-3307-4257-B4A3-931EE5B2EBB0}">
      <dgm:prSet phldrT="[Text]" custT="1"/>
      <dgm:spPr/>
      <dgm:t>
        <a:bodyPr/>
        <a:lstStyle/>
        <a:p>
          <a:r>
            <a:rPr lang="en-GB" sz="2000" b="1" dirty="0"/>
            <a:t>Training</a:t>
          </a:r>
        </a:p>
      </dgm:t>
    </dgm:pt>
    <dgm:pt modelId="{78085D9B-E978-4DF8-A525-44AC1E7D12E1}" type="parTrans" cxnId="{C32FE51F-985C-45FC-A6D5-234EFC53C3DA}">
      <dgm:prSet/>
      <dgm:spPr/>
      <dgm:t>
        <a:bodyPr/>
        <a:lstStyle/>
        <a:p>
          <a:endParaRPr lang="en-GB"/>
        </a:p>
      </dgm:t>
    </dgm:pt>
    <dgm:pt modelId="{DA2AE62F-F7B6-45C6-8AA8-A9CED89856F0}" type="sibTrans" cxnId="{C32FE51F-985C-45FC-A6D5-234EFC53C3DA}">
      <dgm:prSet/>
      <dgm:spPr/>
      <dgm:t>
        <a:bodyPr/>
        <a:lstStyle/>
        <a:p>
          <a:endParaRPr lang="en-GB"/>
        </a:p>
      </dgm:t>
    </dgm:pt>
    <dgm:pt modelId="{FC210053-6FE0-4D0D-A814-15F8CAEA3044}" type="pres">
      <dgm:prSet presAssocID="{8A03FC6A-579A-4346-92AA-7A1A6E8A13F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AF1D4F8-EF49-4A24-AB8C-357A3BB092BF}" type="pres">
      <dgm:prSet presAssocID="{8A03FC6A-579A-4346-92AA-7A1A6E8A13F3}" presName="dummyMaxCanvas" presStyleCnt="0">
        <dgm:presLayoutVars/>
      </dgm:prSet>
      <dgm:spPr/>
    </dgm:pt>
    <dgm:pt modelId="{21EE11AA-7173-411B-8490-6F546D9D099D}" type="pres">
      <dgm:prSet presAssocID="{8A03FC6A-579A-4346-92AA-7A1A6E8A13F3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E537DA-495E-4075-8129-DE3F085EA64B}" type="pres">
      <dgm:prSet presAssocID="{8A03FC6A-579A-4346-92AA-7A1A6E8A13F3}" presName="FiveNodes_2" presStyleLbl="node1" presStyleIdx="1" presStyleCnt="5" custScaleY="10017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07AA73B-151F-4D06-8915-CAD5BB4C55C9}" type="pres">
      <dgm:prSet presAssocID="{8A03FC6A-579A-4346-92AA-7A1A6E8A13F3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E60F41-A6B4-4919-99E6-471935D33E84}" type="pres">
      <dgm:prSet presAssocID="{8A03FC6A-579A-4346-92AA-7A1A6E8A13F3}" presName="FiveNodes_4" presStyleLbl="node1" presStyleIdx="3" presStyleCnt="5" custLinFactNeighborX="466" custLinFactNeighborY="-212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4CA8A0-692D-4A93-8C2C-C7F0BE0629BD}" type="pres">
      <dgm:prSet presAssocID="{8A03FC6A-579A-4346-92AA-7A1A6E8A13F3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28D914-99B6-4B53-AFE2-0333DE870DAD}" type="pres">
      <dgm:prSet presAssocID="{8A03FC6A-579A-4346-92AA-7A1A6E8A13F3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D1ED862-71BC-47A6-9140-A3CBB225F2C8}" type="pres">
      <dgm:prSet presAssocID="{8A03FC6A-579A-4346-92AA-7A1A6E8A13F3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851475-9FE6-460D-9ACD-E9C538AB940C}" type="pres">
      <dgm:prSet presAssocID="{8A03FC6A-579A-4346-92AA-7A1A6E8A13F3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8C4D7F-5B16-4BCB-A8F8-D6D8CF9B9069}" type="pres">
      <dgm:prSet presAssocID="{8A03FC6A-579A-4346-92AA-7A1A6E8A13F3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1ED7313-D232-4F3F-B69A-1F2A1DA9B68A}" type="pres">
      <dgm:prSet presAssocID="{8A03FC6A-579A-4346-92AA-7A1A6E8A13F3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00C3685-43F1-4269-9AE0-62EAB652409A}" type="pres">
      <dgm:prSet presAssocID="{8A03FC6A-579A-4346-92AA-7A1A6E8A13F3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DE8DF1-6AFD-418C-81ED-CE4D93767ADE}" type="pres">
      <dgm:prSet presAssocID="{8A03FC6A-579A-4346-92AA-7A1A6E8A13F3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D3C5BB-BE52-4140-B225-14EE6959A170}" type="pres">
      <dgm:prSet presAssocID="{8A03FC6A-579A-4346-92AA-7A1A6E8A13F3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DED913-A2B9-4B10-824B-7C4A3A7F370C}" type="pres">
      <dgm:prSet presAssocID="{8A03FC6A-579A-4346-92AA-7A1A6E8A13F3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54937C9-D8A7-40C8-9BBA-5FF2BFCF600F}" type="presOf" srcId="{319FEBD1-7374-403B-89B3-1A7AB02C15A7}" destId="{907AA73B-151F-4D06-8915-CAD5BB4C55C9}" srcOrd="0" destOrd="0" presId="urn:microsoft.com/office/officeart/2005/8/layout/vProcess5"/>
    <dgm:cxn modelId="{BD22ECB1-0668-49DE-8B05-BC5C7717C020}" srcId="{8A03FC6A-579A-4346-92AA-7A1A6E8A13F3}" destId="{E73E26FF-99E8-4409-8C0D-8B416519C68F}" srcOrd="0" destOrd="0" parTransId="{270EC29A-8BDB-4EC9-BC2D-784FA8616201}" sibTransId="{FEE71DD0-06ED-4962-8797-F036989CEC21}"/>
    <dgm:cxn modelId="{BB25D970-F835-4DB9-B507-5D15601FD37F}" type="presOf" srcId="{6DC18AAF-3307-4257-B4A3-931EE5B2EBB0}" destId="{944CA8A0-692D-4A93-8C2C-C7F0BE0629BD}" srcOrd="0" destOrd="0" presId="urn:microsoft.com/office/officeart/2005/8/layout/vProcess5"/>
    <dgm:cxn modelId="{2E5D873A-97EA-4659-941C-0FB69559505D}" type="presOf" srcId="{6DC18AAF-3307-4257-B4A3-931EE5B2EBB0}" destId="{2DDED913-A2B9-4B10-824B-7C4A3A7F370C}" srcOrd="1" destOrd="0" presId="urn:microsoft.com/office/officeart/2005/8/layout/vProcess5"/>
    <dgm:cxn modelId="{C32FE51F-985C-45FC-A6D5-234EFC53C3DA}" srcId="{8A03FC6A-579A-4346-92AA-7A1A6E8A13F3}" destId="{6DC18AAF-3307-4257-B4A3-931EE5B2EBB0}" srcOrd="4" destOrd="0" parTransId="{78085D9B-E978-4DF8-A525-44AC1E7D12E1}" sibTransId="{DA2AE62F-F7B6-45C6-8AA8-A9CED89856F0}"/>
    <dgm:cxn modelId="{E15AA696-F77B-4509-950C-8778AA510A9F}" type="presOf" srcId="{EB1B365B-1C9C-4DE1-8F9F-423B65688E79}" destId="{DD1ED862-71BC-47A6-9140-A3CBB225F2C8}" srcOrd="0" destOrd="0" presId="urn:microsoft.com/office/officeart/2005/8/layout/vProcess5"/>
    <dgm:cxn modelId="{7636224D-24B6-4536-AFA6-6496CD270524}" type="presOf" srcId="{E73E26FF-99E8-4409-8C0D-8B416519C68F}" destId="{21EE11AA-7173-411B-8490-6F546D9D099D}" srcOrd="0" destOrd="0" presId="urn:microsoft.com/office/officeart/2005/8/layout/vProcess5"/>
    <dgm:cxn modelId="{260123D4-CCA7-477D-BEF5-FA6E5FAB9D3B}" srcId="{8A03FC6A-579A-4346-92AA-7A1A6E8A13F3}" destId="{EA46AE1A-9FE6-4F21-B764-83F5FA2E74B7}" srcOrd="1" destOrd="0" parTransId="{6D97BC42-C71B-4663-A5E1-3E8F8475B7C3}" sibTransId="{EB1B365B-1C9C-4DE1-8F9F-423B65688E79}"/>
    <dgm:cxn modelId="{4E92E554-43E8-49A5-ADA1-0E1680FD4EF6}" type="presOf" srcId="{319FEBD1-7374-403B-89B3-1A7AB02C15A7}" destId="{F9DE8DF1-6AFD-418C-81ED-CE4D93767ADE}" srcOrd="1" destOrd="0" presId="urn:microsoft.com/office/officeart/2005/8/layout/vProcess5"/>
    <dgm:cxn modelId="{FD5B9630-9008-4254-9634-ADA38CFC4502}" type="presOf" srcId="{C117E12B-A659-4518-936E-15294B3EB3ED}" destId="{0F8C4D7F-5B16-4BCB-A8F8-D6D8CF9B9069}" srcOrd="0" destOrd="0" presId="urn:microsoft.com/office/officeart/2005/8/layout/vProcess5"/>
    <dgm:cxn modelId="{0F23AFB6-3CE5-4C98-9A5E-3AC7D66A4488}" type="presOf" srcId="{EA46AE1A-9FE6-4F21-B764-83F5FA2E74B7}" destId="{900C3685-43F1-4269-9AE0-62EAB652409A}" srcOrd="1" destOrd="0" presId="urn:microsoft.com/office/officeart/2005/8/layout/vProcess5"/>
    <dgm:cxn modelId="{6B2DD0AD-0867-43D8-8E93-790D83514126}" type="presOf" srcId="{FEE71DD0-06ED-4962-8797-F036989CEC21}" destId="{4D28D914-99B6-4B53-AFE2-0333DE870DAD}" srcOrd="0" destOrd="0" presId="urn:microsoft.com/office/officeart/2005/8/layout/vProcess5"/>
    <dgm:cxn modelId="{BBB1BD78-4A15-4FB7-AD06-CB23FE26F614}" type="presOf" srcId="{140DF8E6-523C-4CF6-80BE-B03C4E7985CD}" destId="{2AD3C5BB-BE52-4140-B225-14EE6959A170}" srcOrd="1" destOrd="0" presId="urn:microsoft.com/office/officeart/2005/8/layout/vProcess5"/>
    <dgm:cxn modelId="{9D732176-0E55-4A7D-9EA7-B838D188C6C7}" type="presOf" srcId="{140DF8E6-523C-4CF6-80BE-B03C4E7985CD}" destId="{C1E60F41-A6B4-4919-99E6-471935D33E84}" srcOrd="0" destOrd="0" presId="urn:microsoft.com/office/officeart/2005/8/layout/vProcess5"/>
    <dgm:cxn modelId="{06B3828D-01DF-4D4C-B9B9-DC80107A3BA6}" srcId="{8A03FC6A-579A-4346-92AA-7A1A6E8A13F3}" destId="{140DF8E6-523C-4CF6-80BE-B03C4E7985CD}" srcOrd="3" destOrd="0" parTransId="{EB5821BA-931C-4EC8-8EE6-7F5299FCAAF5}" sibTransId="{C117E12B-A659-4518-936E-15294B3EB3ED}"/>
    <dgm:cxn modelId="{ED3CE6D6-321D-478D-81C1-7B73D1B47600}" type="presOf" srcId="{E73E26FF-99E8-4409-8C0D-8B416519C68F}" destId="{01ED7313-D232-4F3F-B69A-1F2A1DA9B68A}" srcOrd="1" destOrd="0" presId="urn:microsoft.com/office/officeart/2005/8/layout/vProcess5"/>
    <dgm:cxn modelId="{E8DFCFA9-65E5-4CBC-B356-8D6653FC6DB3}" type="presOf" srcId="{8A03FC6A-579A-4346-92AA-7A1A6E8A13F3}" destId="{FC210053-6FE0-4D0D-A814-15F8CAEA3044}" srcOrd="0" destOrd="0" presId="urn:microsoft.com/office/officeart/2005/8/layout/vProcess5"/>
    <dgm:cxn modelId="{45B2E044-1217-477D-B31A-7386211238F1}" type="presOf" srcId="{EA46AE1A-9FE6-4F21-B764-83F5FA2E74B7}" destId="{3AE537DA-495E-4075-8129-DE3F085EA64B}" srcOrd="0" destOrd="0" presId="urn:microsoft.com/office/officeart/2005/8/layout/vProcess5"/>
    <dgm:cxn modelId="{31777DF8-4879-4080-9BDA-EB772021769F}" srcId="{8A03FC6A-579A-4346-92AA-7A1A6E8A13F3}" destId="{319FEBD1-7374-403B-89B3-1A7AB02C15A7}" srcOrd="2" destOrd="0" parTransId="{B28AB71A-5E15-410D-80AF-C3A0DAC33FBD}" sibTransId="{D5D2B9BE-CD31-4743-A737-DA60F252ABE5}"/>
    <dgm:cxn modelId="{14A3874C-B54F-4600-9ABC-8FA52BFA46F6}" type="presOf" srcId="{D5D2B9BE-CD31-4743-A737-DA60F252ABE5}" destId="{E0851475-9FE6-460D-9ACD-E9C538AB940C}" srcOrd="0" destOrd="0" presId="urn:microsoft.com/office/officeart/2005/8/layout/vProcess5"/>
    <dgm:cxn modelId="{5853685B-B25F-4337-A193-2A62BB9200AE}" type="presParOf" srcId="{FC210053-6FE0-4D0D-A814-15F8CAEA3044}" destId="{0AF1D4F8-EF49-4A24-AB8C-357A3BB092BF}" srcOrd="0" destOrd="0" presId="urn:microsoft.com/office/officeart/2005/8/layout/vProcess5"/>
    <dgm:cxn modelId="{0B276B43-FA97-495E-B697-ED61A10430EC}" type="presParOf" srcId="{FC210053-6FE0-4D0D-A814-15F8CAEA3044}" destId="{21EE11AA-7173-411B-8490-6F546D9D099D}" srcOrd="1" destOrd="0" presId="urn:microsoft.com/office/officeart/2005/8/layout/vProcess5"/>
    <dgm:cxn modelId="{DA837B02-3D38-4AEB-96B8-60BC68C45D50}" type="presParOf" srcId="{FC210053-6FE0-4D0D-A814-15F8CAEA3044}" destId="{3AE537DA-495E-4075-8129-DE3F085EA64B}" srcOrd="2" destOrd="0" presId="urn:microsoft.com/office/officeart/2005/8/layout/vProcess5"/>
    <dgm:cxn modelId="{84BB9EAF-91C7-4203-A065-4FD55EAD6608}" type="presParOf" srcId="{FC210053-6FE0-4D0D-A814-15F8CAEA3044}" destId="{907AA73B-151F-4D06-8915-CAD5BB4C55C9}" srcOrd="3" destOrd="0" presId="urn:microsoft.com/office/officeart/2005/8/layout/vProcess5"/>
    <dgm:cxn modelId="{CAE61472-7EB7-4674-98BA-F0314D4E423B}" type="presParOf" srcId="{FC210053-6FE0-4D0D-A814-15F8CAEA3044}" destId="{C1E60F41-A6B4-4919-99E6-471935D33E84}" srcOrd="4" destOrd="0" presId="urn:microsoft.com/office/officeart/2005/8/layout/vProcess5"/>
    <dgm:cxn modelId="{7ECFD3A1-B937-4DE1-97EE-C0D8EDC9AA82}" type="presParOf" srcId="{FC210053-6FE0-4D0D-A814-15F8CAEA3044}" destId="{944CA8A0-692D-4A93-8C2C-C7F0BE0629BD}" srcOrd="5" destOrd="0" presId="urn:microsoft.com/office/officeart/2005/8/layout/vProcess5"/>
    <dgm:cxn modelId="{93ED0E1B-A4DB-44E0-9DF2-9A4291486790}" type="presParOf" srcId="{FC210053-6FE0-4D0D-A814-15F8CAEA3044}" destId="{4D28D914-99B6-4B53-AFE2-0333DE870DAD}" srcOrd="6" destOrd="0" presId="urn:microsoft.com/office/officeart/2005/8/layout/vProcess5"/>
    <dgm:cxn modelId="{A35646F6-C1F3-4010-8283-D7DF931E19B6}" type="presParOf" srcId="{FC210053-6FE0-4D0D-A814-15F8CAEA3044}" destId="{DD1ED862-71BC-47A6-9140-A3CBB225F2C8}" srcOrd="7" destOrd="0" presId="urn:microsoft.com/office/officeart/2005/8/layout/vProcess5"/>
    <dgm:cxn modelId="{73E76A0E-06FB-4931-BBCD-18A0EA5DCADC}" type="presParOf" srcId="{FC210053-6FE0-4D0D-A814-15F8CAEA3044}" destId="{E0851475-9FE6-460D-9ACD-E9C538AB940C}" srcOrd="8" destOrd="0" presId="urn:microsoft.com/office/officeart/2005/8/layout/vProcess5"/>
    <dgm:cxn modelId="{9A5A8ED0-0DF9-4606-804B-2F8393B5372D}" type="presParOf" srcId="{FC210053-6FE0-4D0D-A814-15F8CAEA3044}" destId="{0F8C4D7F-5B16-4BCB-A8F8-D6D8CF9B9069}" srcOrd="9" destOrd="0" presId="urn:microsoft.com/office/officeart/2005/8/layout/vProcess5"/>
    <dgm:cxn modelId="{650D5785-5CED-48D0-9FE0-BCBEA0666937}" type="presParOf" srcId="{FC210053-6FE0-4D0D-A814-15F8CAEA3044}" destId="{01ED7313-D232-4F3F-B69A-1F2A1DA9B68A}" srcOrd="10" destOrd="0" presId="urn:microsoft.com/office/officeart/2005/8/layout/vProcess5"/>
    <dgm:cxn modelId="{6AAD8BBD-3293-4C21-87BA-918F27666E92}" type="presParOf" srcId="{FC210053-6FE0-4D0D-A814-15F8CAEA3044}" destId="{900C3685-43F1-4269-9AE0-62EAB652409A}" srcOrd="11" destOrd="0" presId="urn:microsoft.com/office/officeart/2005/8/layout/vProcess5"/>
    <dgm:cxn modelId="{1346E046-B40F-4154-99A5-88157693801E}" type="presParOf" srcId="{FC210053-6FE0-4D0D-A814-15F8CAEA3044}" destId="{F9DE8DF1-6AFD-418C-81ED-CE4D93767ADE}" srcOrd="12" destOrd="0" presId="urn:microsoft.com/office/officeart/2005/8/layout/vProcess5"/>
    <dgm:cxn modelId="{8F90DE15-7244-46C1-85E2-4DC034B40E67}" type="presParOf" srcId="{FC210053-6FE0-4D0D-A814-15F8CAEA3044}" destId="{2AD3C5BB-BE52-4140-B225-14EE6959A170}" srcOrd="13" destOrd="0" presId="urn:microsoft.com/office/officeart/2005/8/layout/vProcess5"/>
    <dgm:cxn modelId="{B85B0F95-2AE7-40E3-8E57-FDB78627AA4F}" type="presParOf" srcId="{FC210053-6FE0-4D0D-A814-15F8CAEA3044}" destId="{2DDED913-A2B9-4B10-824B-7C4A3A7F370C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EE11AA-7173-411B-8490-6F546D9D099D}">
      <dsp:nvSpPr>
        <dsp:cNvPr id="0" name=""/>
        <dsp:cNvSpPr/>
      </dsp:nvSpPr>
      <dsp:spPr>
        <a:xfrm>
          <a:off x="0" y="0"/>
          <a:ext cx="8097012" cy="9300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/>
            <a:t>Project Initiation </a:t>
          </a:r>
          <a:r>
            <a:rPr lang="en-GB" sz="2000" kern="1200" dirty="0"/>
            <a:t>– includes project Kick Off, Operational Solution Design</a:t>
          </a:r>
          <a:endParaRPr lang="en-GB" sz="1800" kern="1200" dirty="0"/>
        </a:p>
      </dsp:txBody>
      <dsp:txXfrm>
        <a:off x="27240" y="27240"/>
        <a:ext cx="6984608" cy="875562"/>
      </dsp:txXfrm>
    </dsp:sp>
    <dsp:sp modelId="{3AE537DA-495E-4075-8129-DE3F085EA64B}">
      <dsp:nvSpPr>
        <dsp:cNvPr id="0" name=""/>
        <dsp:cNvSpPr/>
      </dsp:nvSpPr>
      <dsp:spPr>
        <a:xfrm>
          <a:off x="604647" y="1058401"/>
          <a:ext cx="8097012" cy="931670"/>
        </a:xfrm>
        <a:prstGeom prst="roundRect">
          <a:avLst>
            <a:gd name="adj" fmla="val 10000"/>
          </a:avLst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/>
            <a:t>High Level Design (HLD) </a:t>
          </a:r>
          <a:r>
            <a:rPr lang="en-GB" sz="1800" kern="1200" dirty="0"/>
            <a:t>– </a:t>
          </a:r>
          <a:r>
            <a:rPr lang="en-GB" sz="2000" kern="1200" dirty="0"/>
            <a:t>workflow design split by workstream.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 Discipline specific, solution, analyser integration, IT integration</a:t>
          </a:r>
        </a:p>
      </dsp:txBody>
      <dsp:txXfrm>
        <a:off x="631935" y="1085689"/>
        <a:ext cx="6833261" cy="877094"/>
      </dsp:txXfrm>
    </dsp:sp>
    <dsp:sp modelId="{907AA73B-151F-4D06-8915-CAD5BB4C55C9}">
      <dsp:nvSpPr>
        <dsp:cNvPr id="0" name=""/>
        <dsp:cNvSpPr/>
      </dsp:nvSpPr>
      <dsp:spPr>
        <a:xfrm>
          <a:off x="1209293" y="2118430"/>
          <a:ext cx="8097012" cy="930042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/>
            <a:t>Low Level Design (LLD) </a:t>
          </a:r>
          <a:r>
            <a:rPr lang="en-GB" sz="2300" b="0" kern="1200" dirty="0"/>
            <a:t>– </a:t>
          </a:r>
          <a:r>
            <a:rPr lang="en-GB" sz="2000" b="0" kern="1200" dirty="0"/>
            <a:t>refining and building the HLD workflow in Winpath</a:t>
          </a:r>
          <a:endParaRPr lang="en-GB" sz="2300" b="1" kern="1200" dirty="0"/>
        </a:p>
      </dsp:txBody>
      <dsp:txXfrm>
        <a:off x="1236533" y="2145670"/>
        <a:ext cx="6833357" cy="875562"/>
      </dsp:txXfrm>
    </dsp:sp>
    <dsp:sp modelId="{C1E60F41-A6B4-4919-99E6-471935D33E84}">
      <dsp:nvSpPr>
        <dsp:cNvPr id="0" name=""/>
        <dsp:cNvSpPr/>
      </dsp:nvSpPr>
      <dsp:spPr>
        <a:xfrm>
          <a:off x="1851673" y="3157909"/>
          <a:ext cx="8097012" cy="930042"/>
        </a:xfrm>
        <a:prstGeom prst="roundRect">
          <a:avLst>
            <a:gd name="adj" fmla="val 10000"/>
          </a:avLst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/>
            <a:t>Testing – </a:t>
          </a:r>
          <a:r>
            <a:rPr lang="en-GB" sz="2000" b="0" kern="1200" dirty="0"/>
            <a:t>the build and the process</a:t>
          </a:r>
        </a:p>
      </dsp:txBody>
      <dsp:txXfrm>
        <a:off x="1878913" y="3185149"/>
        <a:ext cx="6833357" cy="875562"/>
      </dsp:txXfrm>
    </dsp:sp>
    <dsp:sp modelId="{944CA8A0-692D-4A93-8C2C-C7F0BE0629BD}">
      <dsp:nvSpPr>
        <dsp:cNvPr id="0" name=""/>
        <dsp:cNvSpPr/>
      </dsp:nvSpPr>
      <dsp:spPr>
        <a:xfrm>
          <a:off x="2418587" y="4236860"/>
          <a:ext cx="8097012" cy="930042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/>
            <a:t>Training</a:t>
          </a:r>
        </a:p>
      </dsp:txBody>
      <dsp:txXfrm>
        <a:off x="2445827" y="4264100"/>
        <a:ext cx="6833357" cy="875562"/>
      </dsp:txXfrm>
    </dsp:sp>
    <dsp:sp modelId="{4D28D914-99B6-4B53-AFE2-0333DE870DAD}">
      <dsp:nvSpPr>
        <dsp:cNvPr id="0" name=""/>
        <dsp:cNvSpPr/>
      </dsp:nvSpPr>
      <dsp:spPr>
        <a:xfrm>
          <a:off x="7492484" y="679447"/>
          <a:ext cx="604527" cy="60452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700" kern="1200"/>
        </a:p>
      </dsp:txBody>
      <dsp:txXfrm>
        <a:off x="7628503" y="679447"/>
        <a:ext cx="332489" cy="454907"/>
      </dsp:txXfrm>
    </dsp:sp>
    <dsp:sp modelId="{DD1ED862-71BC-47A6-9140-A3CBB225F2C8}">
      <dsp:nvSpPr>
        <dsp:cNvPr id="0" name=""/>
        <dsp:cNvSpPr/>
      </dsp:nvSpPr>
      <dsp:spPr>
        <a:xfrm>
          <a:off x="8097131" y="1738662"/>
          <a:ext cx="604527" cy="60452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700" kern="1200"/>
        </a:p>
      </dsp:txBody>
      <dsp:txXfrm>
        <a:off x="8233150" y="1738662"/>
        <a:ext cx="332489" cy="454907"/>
      </dsp:txXfrm>
    </dsp:sp>
    <dsp:sp modelId="{E0851475-9FE6-460D-9ACD-E9C538AB940C}">
      <dsp:nvSpPr>
        <dsp:cNvPr id="0" name=""/>
        <dsp:cNvSpPr/>
      </dsp:nvSpPr>
      <dsp:spPr>
        <a:xfrm>
          <a:off x="8701778" y="2782377"/>
          <a:ext cx="604527" cy="60452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700" kern="1200"/>
        </a:p>
      </dsp:txBody>
      <dsp:txXfrm>
        <a:off x="8837797" y="2782377"/>
        <a:ext cx="332489" cy="454907"/>
      </dsp:txXfrm>
    </dsp:sp>
    <dsp:sp modelId="{0F8C4D7F-5B16-4BCB-A8F8-D6D8CF9B9069}">
      <dsp:nvSpPr>
        <dsp:cNvPr id="0" name=""/>
        <dsp:cNvSpPr/>
      </dsp:nvSpPr>
      <dsp:spPr>
        <a:xfrm>
          <a:off x="9306425" y="3851926"/>
          <a:ext cx="604527" cy="60452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700" kern="1200"/>
        </a:p>
      </dsp:txBody>
      <dsp:txXfrm>
        <a:off x="9442444" y="3851926"/>
        <a:ext cx="332489" cy="4549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B3615-EF44-4771-A1C9-9C5A62EEB28C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763FA-FD63-4337-B1EF-790230E48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682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5D892-7231-480E-B46B-9954025CDDF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449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5D892-7231-480E-B46B-9954025CDDF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163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CF60AD-5541-4FA8-83B9-C6C3BFE18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D3F3DA7-84BD-4C87-A65A-F496DBC7A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6D996C-E8D5-437D-9AB1-CD8AF4836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C0E-668F-438F-ACE3-333F869D5805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F45EE4-DF66-48BA-A5B6-07C91BBBC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7716BA-2808-482F-8C98-D0A59373D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F682-C372-4138-9822-1F74AEBE5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26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6A05A0-86F2-4F1B-B89D-FCD47B451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BCE809E-5193-4FAE-A15F-F4307FEDB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4079F3-E1CC-4EC4-AEEA-64ECA22AF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C0E-668F-438F-ACE3-333F869D5805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4BC230-389B-43CA-A7C0-5A1922111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339D46-929E-42E6-A0E4-2C91115B3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F682-C372-4138-9822-1F74AEBE5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54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35998DC-FF11-4F8F-ACDE-B5C9BBBC6F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B12366B-D077-4F88-ABE0-9FC006FF0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521C2D-6257-4B82-9E44-E8C2D1C20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C0E-668F-438F-ACE3-333F869D5805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09CC09-696D-4CC1-977D-3905DAD85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79F56B-2C1C-4CFA-B858-E3F9206F0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F682-C372-4138-9822-1F74AEBE5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731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C9A930-88A3-4A1A-88A5-DC43F4B4B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340495-698A-4B7A-A906-A79260094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FB8046-C136-4155-83FA-742322477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C0E-668F-438F-ACE3-333F869D5805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F94D23-BD5B-4CC0-BE61-48DB0F458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157D03-2361-43E0-9B84-A58BF0CCB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F682-C372-4138-9822-1F74AEBE5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60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5FC4BB-8BF9-43CE-9CFC-03A23004D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5E82033-6FE9-4DBF-8698-8BB06FB7F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5ADA4B-D17F-4C3B-9162-E03C69094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C0E-668F-438F-ACE3-333F869D5805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97C71A-74E3-429D-A92C-CD0190333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31D1E7-1857-474E-B26E-E09F73C4F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F682-C372-4138-9822-1F74AEBE5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545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300058-2236-4E61-9F86-EC7431A25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B50259-E3D4-4312-A112-ECD4F25FCB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1632BDB-B555-441D-B9DE-9FB02B2B2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66EDBFF-F559-4E8A-B921-DFAA01316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C0E-668F-438F-ACE3-333F869D5805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311A41A-0412-4C61-92AF-CA7D360C9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336D557-9FDC-4E93-800D-65367B3B7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F682-C372-4138-9822-1F74AEBE5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69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469410-5405-4E67-BB55-EC759D444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C6C69C1-F2D3-421B-9499-AB93D874B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5B6BC6E-7C91-48A9-B388-53660D5F4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30074FD-DE8D-42EB-A44E-49C4013E2B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CA6713D-988E-434A-9A18-53B2EAA7A0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E37D707-18B5-47C6-8A67-472EAE6E5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C0E-668F-438F-ACE3-333F869D5805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9C2B308-DEEF-427F-8463-32B0A958D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C354B16-D843-4DE1-ADA1-80C6F4F30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F682-C372-4138-9822-1F74AEBE5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29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AC467B-0087-4BBC-985B-E60688EB0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3B00B21-8BE7-4F71-B593-61BD3BD8F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C0E-668F-438F-ACE3-333F869D5805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852C9A5-79E7-4108-AB24-2DA2F826C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B28E4F7-2C67-441F-92DF-57B8CB2DE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F682-C372-4138-9822-1F74AEBE5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588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73A3541-53C8-4D32-B2FE-DF2D4E20C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C0E-668F-438F-ACE3-333F869D5805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9F7388A-50D5-42A7-997E-9A9F600FD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DBF824C-020E-4E2E-A297-D0E118020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F682-C372-4138-9822-1F74AEBE5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63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D9BDCA-6E4D-4F23-99B5-7BC16DBF7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E10336-5E4B-413B-972A-1840E250B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008293E-2959-4126-9AA0-E7DD49AAA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8CDA79-2342-41CA-B0F3-47E5A0884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C0E-668F-438F-ACE3-333F869D5805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DAA6203-EA30-4639-B912-E7C3658BD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D74D141-A970-4F20-A84D-DD48BB583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F682-C372-4138-9822-1F74AEBE5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348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C2F64A-D41C-4714-9C8B-89F3D98BE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BCF58ED-BF26-46AB-A57D-D255C3791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35028A9-053D-487D-AA92-73EB7FC498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29B2A90-15AC-4047-B916-0AADC4B06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C0E-668F-438F-ACE3-333F869D5805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35C828A-852E-440B-81A1-4975A747E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A82A17-9025-46F6-8BF9-5FB03297D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FF682-C372-4138-9822-1F74AEBE5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24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8524DF9-8706-4022-9ACD-3ACE2704D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745F444-63E1-4D7E-84E8-FA201E76D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5894E0-8A42-4F5F-9064-17FAC8D391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60C0E-668F-438F-ACE3-333F869D5805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248DB9-FEDD-4173-AED0-19D0E2CD9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6DDBE01-51C0-484B-8508-49CDF18914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FF682-C372-4138-9822-1F74AEBE5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61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view-image.php?image=380701&amp;picture=any-questions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icola.west4@nhs.ne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jpeg"/><Relationship Id="rId4" Type="http://schemas.openxmlformats.org/officeDocument/2006/relationships/hyperlink" Target="mailto:delphine.barraclough1@nhs.ne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3713" y="1386128"/>
            <a:ext cx="9144000" cy="3974376"/>
          </a:xfrm>
        </p:spPr>
        <p:txBody>
          <a:bodyPr>
            <a:normAutofit fontScale="90000"/>
          </a:bodyPr>
          <a:lstStyle/>
          <a:p>
            <a:r>
              <a:rPr lang="en-GB" sz="4400" dirty="0"/>
              <a:t>Kent &amp; Medway Pathology Network </a:t>
            </a:r>
            <a:br>
              <a:rPr lang="en-GB" sz="4400" dirty="0"/>
            </a:br>
            <a:r>
              <a:rPr lang="en-GB" sz="4400" dirty="0"/>
              <a:t/>
            </a:r>
            <a:br>
              <a:rPr lang="en-GB" sz="4400" dirty="0"/>
            </a:br>
            <a:r>
              <a:rPr lang="en-GB" sz="4400" dirty="0"/>
              <a:t>LIMS Implementation: </a:t>
            </a:r>
            <a:br>
              <a:rPr lang="en-GB" sz="4400" dirty="0"/>
            </a:br>
            <a:r>
              <a:rPr lang="en-GB" sz="4400" dirty="0"/>
              <a:t>LIMS contract and High Level Plan</a:t>
            </a:r>
            <a:br>
              <a:rPr lang="en-GB" sz="4400" dirty="0"/>
            </a:br>
            <a:r>
              <a:rPr lang="en-GB" sz="4400" dirty="0"/>
              <a:t/>
            </a:r>
            <a:br>
              <a:rPr lang="en-GB" sz="4400" dirty="0"/>
            </a:br>
            <a:r>
              <a:rPr lang="en-GB" sz="4400" dirty="0"/>
              <a:t/>
            </a:r>
            <a:br>
              <a:rPr lang="en-GB" sz="4400" dirty="0"/>
            </a:br>
            <a:r>
              <a:rPr lang="en-GB" sz="4400" dirty="0"/>
              <a:t>Thursday 24</a:t>
            </a:r>
            <a:r>
              <a:rPr lang="en-GB" sz="4400" baseline="30000" dirty="0"/>
              <a:t>th</a:t>
            </a:r>
            <a:r>
              <a:rPr lang="en-GB" sz="4400" dirty="0"/>
              <a:t> February 2022 at 1pm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49" name="Picture 2" descr="NHS logo for A4 10mm - RGB Bl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8320" y="294013"/>
            <a:ext cx="100647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19053" y="343325"/>
            <a:ext cx="43204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latin typeface="Arial" pitchFamily="34" charset="0"/>
                <a:ea typeface="Calibri" pitchFamily="34" charset="0"/>
                <a:cs typeface="Arial" pitchFamily="34" charset="0"/>
              </a:rPr>
              <a:t> Kent and Medway Pathology Network </a:t>
            </a:r>
            <a:endParaRPr lang="en-GB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3374" y="6237312"/>
            <a:ext cx="112846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i="1" dirty="0"/>
              <a:t>Transforming health and social care in Kent and Medway </a:t>
            </a:r>
            <a:r>
              <a:rPr lang="en-GB" sz="900" dirty="0"/>
              <a:t>is a partnership of all the NHS organisations in Kent and Medway, Kent County Council and Medway Council.  </a:t>
            </a:r>
          </a:p>
          <a:p>
            <a:r>
              <a:rPr lang="en-GB" sz="900" dirty="0"/>
              <a:t>We will work together to make health and wellbeing better than ant partner can do alone.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374" y="189436"/>
            <a:ext cx="2490716" cy="684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227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FEA2902D-0268-49A4-ACE6-DB4C2DB170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2343150" y="1173163"/>
            <a:ext cx="7505700" cy="5003800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F967453-B65F-42EC-8140-A4734FB1D2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33564" y="5794379"/>
            <a:ext cx="765168" cy="76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62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3713" y="1801819"/>
            <a:ext cx="9144000" cy="3974376"/>
          </a:xfrm>
        </p:spPr>
        <p:txBody>
          <a:bodyPr>
            <a:normAutofit fontScale="90000"/>
          </a:bodyPr>
          <a:lstStyle/>
          <a:p>
            <a:r>
              <a:rPr lang="en-GB" sz="4400" dirty="0"/>
              <a:t/>
            </a:r>
            <a:br>
              <a:rPr lang="en-GB" sz="4400" dirty="0"/>
            </a:br>
            <a:r>
              <a:rPr lang="en-GB" sz="4400" dirty="0"/>
              <a:t/>
            </a:r>
            <a:br>
              <a:rPr lang="en-GB" sz="4400" dirty="0"/>
            </a:br>
            <a:r>
              <a:rPr lang="en-GB" sz="4400" dirty="0"/>
              <a:t>Nicola West, LIMS Project Director</a:t>
            </a:r>
            <a:br>
              <a:rPr lang="en-GB" sz="4400" dirty="0"/>
            </a:br>
            <a:r>
              <a:rPr lang="en-GB" sz="3600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Nicola.west4@nhs.net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3600" b="1" dirty="0"/>
              <a:t>07955 436200</a:t>
            </a:r>
            <a:r>
              <a:rPr lang="en-GB" dirty="0"/>
              <a:t/>
            </a:r>
            <a:br>
              <a:rPr lang="en-GB" dirty="0"/>
            </a:br>
            <a:r>
              <a:rPr lang="en-GB" sz="4400" dirty="0"/>
              <a:t/>
            </a:r>
            <a:br>
              <a:rPr lang="en-GB" sz="4400" dirty="0"/>
            </a:br>
            <a:r>
              <a:rPr lang="en-GB" sz="4400" dirty="0"/>
              <a:t/>
            </a:r>
            <a:br>
              <a:rPr lang="en-GB" sz="4400" dirty="0"/>
            </a:br>
            <a:r>
              <a:rPr lang="en-GB" sz="4400" dirty="0"/>
              <a:t>Delphine Barraclough, Business Change Manager</a:t>
            </a:r>
            <a:br>
              <a:rPr lang="en-GB" sz="4400" dirty="0"/>
            </a:br>
            <a:r>
              <a:rPr lang="en-GB" sz="3600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delphine.barraclough1@nhs.net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3600" b="1" dirty="0"/>
              <a:t>07732 406536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49" name="Picture 2" descr="NHS logo for A4 10mm - RGB Bl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8320" y="294013"/>
            <a:ext cx="100647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19053" y="343325"/>
            <a:ext cx="43204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latin typeface="Arial" pitchFamily="34" charset="0"/>
                <a:ea typeface="Calibri" pitchFamily="34" charset="0"/>
                <a:cs typeface="Arial" pitchFamily="34" charset="0"/>
              </a:rPr>
              <a:t> Kent and Medway Pathology Network </a:t>
            </a:r>
            <a:endParaRPr lang="en-GB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3374" y="6237312"/>
            <a:ext cx="112846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i="1" dirty="0"/>
              <a:t>Transforming health and social care in Kent and Medway </a:t>
            </a:r>
            <a:r>
              <a:rPr lang="en-GB" sz="900" dirty="0"/>
              <a:t>is a partnership of all the NHS organisations in Kent and Medway, Kent County Council and Medway Council.  </a:t>
            </a:r>
          </a:p>
          <a:p>
            <a:r>
              <a:rPr lang="en-GB" sz="900" dirty="0"/>
              <a:t>We will work together to make health and wellbeing better than ant partner can do alone.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374" y="189436"/>
            <a:ext cx="2490716" cy="684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55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691256-BC8F-4BD5-AEEB-B34A426B5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684"/>
          </a:xfrm>
        </p:spPr>
        <p:txBody>
          <a:bodyPr>
            <a:normAutofit/>
          </a:bodyPr>
          <a:lstStyle/>
          <a:p>
            <a:r>
              <a:rPr lang="en-GB" b="1" dirty="0"/>
              <a:t>What we’ll cover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7D808A-F2FA-40E6-BE3A-A2B1944A5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2817"/>
            <a:ext cx="10515600" cy="5004146"/>
          </a:xfrm>
        </p:spPr>
        <p:txBody>
          <a:bodyPr>
            <a:normAutofit/>
          </a:bodyPr>
          <a:lstStyle/>
          <a:p>
            <a:pPr marL="742950" indent="-742950">
              <a:lnSpc>
                <a:spcPct val="100000"/>
              </a:lnSpc>
              <a:buFont typeface="+mj-lt"/>
              <a:buAutoNum type="arabicPeriod"/>
            </a:pPr>
            <a:endParaRPr lang="en-GB" sz="3600" dirty="0"/>
          </a:p>
          <a:p>
            <a:pPr marL="742950" indent="-742950">
              <a:lnSpc>
                <a:spcPct val="100000"/>
              </a:lnSpc>
              <a:buFont typeface="+mj-lt"/>
              <a:buAutoNum type="arabicPeriod"/>
            </a:pPr>
            <a:r>
              <a:rPr lang="en-GB" sz="3600" dirty="0"/>
              <a:t>What is the LIMS project</a:t>
            </a:r>
          </a:p>
          <a:p>
            <a:pPr marL="742950" indent="-742950">
              <a:lnSpc>
                <a:spcPct val="100000"/>
              </a:lnSpc>
              <a:buFont typeface="+mj-lt"/>
              <a:buAutoNum type="arabicPeriod"/>
            </a:pPr>
            <a:r>
              <a:rPr lang="en-GB" sz="3600" dirty="0"/>
              <a:t>Background on the LIMS contract</a:t>
            </a:r>
          </a:p>
          <a:p>
            <a:pPr marL="742950" indent="-742950">
              <a:lnSpc>
                <a:spcPct val="100000"/>
              </a:lnSpc>
              <a:buFont typeface="+mj-lt"/>
              <a:buAutoNum type="arabicPeriod"/>
            </a:pPr>
            <a:r>
              <a:rPr lang="en-GB" sz="3600" dirty="0"/>
              <a:t>What is the CliniSys LIMS project process</a:t>
            </a:r>
          </a:p>
          <a:p>
            <a:pPr marL="742950" indent="-742950">
              <a:lnSpc>
                <a:spcPct val="100000"/>
              </a:lnSpc>
              <a:buFont typeface="+mj-lt"/>
              <a:buAutoNum type="arabicPeriod"/>
            </a:pPr>
            <a:r>
              <a:rPr lang="en-GB" sz="3600" dirty="0"/>
              <a:t>Project milestones</a:t>
            </a:r>
          </a:p>
          <a:p>
            <a:pPr marL="742950" indent="-742950">
              <a:lnSpc>
                <a:spcPct val="100000"/>
              </a:lnSpc>
              <a:buFont typeface="+mj-lt"/>
              <a:buAutoNum type="arabicPeriod"/>
            </a:pPr>
            <a:r>
              <a:rPr lang="en-GB" sz="3600" dirty="0"/>
              <a:t>Harmonising processes &amp; tests</a:t>
            </a:r>
          </a:p>
          <a:p>
            <a:pPr marL="742950" indent="-742950">
              <a:lnSpc>
                <a:spcPct val="100000"/>
              </a:lnSpc>
              <a:buFont typeface="+mj-lt"/>
              <a:buAutoNum type="arabicPeriod"/>
            </a:pPr>
            <a:endParaRPr lang="en-GB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F967453-B65F-42EC-8140-A4734FB1D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3564" y="5794379"/>
            <a:ext cx="765168" cy="76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92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691256-BC8F-4BD5-AEEB-B34A426B5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684"/>
          </a:xfrm>
        </p:spPr>
        <p:txBody>
          <a:bodyPr>
            <a:normAutofit/>
          </a:bodyPr>
          <a:lstStyle/>
          <a:p>
            <a:r>
              <a:rPr lang="en-GB" b="1" dirty="0"/>
              <a:t>LIMS Project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7D808A-F2FA-40E6-BE3A-A2B1944A5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2817"/>
            <a:ext cx="10515600" cy="5004146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GB" sz="3600" dirty="0"/>
              <a:t>Laboratory Information Management System (LIMS)</a:t>
            </a:r>
          </a:p>
          <a:p>
            <a:pPr>
              <a:lnSpc>
                <a:spcPct val="100000"/>
              </a:lnSpc>
            </a:pPr>
            <a:r>
              <a:rPr lang="en-GB" sz="3600" dirty="0"/>
              <a:t>LIMS for 4 Trusts, 3 Pathology services, 7 labs</a:t>
            </a:r>
          </a:p>
          <a:p>
            <a:pPr>
              <a:lnSpc>
                <a:spcPct val="100000"/>
              </a:lnSpc>
            </a:pPr>
            <a:endParaRPr lang="en-GB" sz="3600" dirty="0"/>
          </a:p>
          <a:p>
            <a:pPr>
              <a:lnSpc>
                <a:spcPct val="100000"/>
              </a:lnSpc>
            </a:pPr>
            <a:endParaRPr lang="en-GB" sz="3200" dirty="0"/>
          </a:p>
          <a:p>
            <a:pPr marL="457200" lvl="1" indent="0">
              <a:lnSpc>
                <a:spcPct val="100000"/>
              </a:lnSpc>
              <a:buNone/>
            </a:pPr>
            <a:endParaRPr lang="en-GB" sz="3200" dirty="0"/>
          </a:p>
          <a:p>
            <a:pPr>
              <a:lnSpc>
                <a:spcPct val="100000"/>
              </a:lnSpc>
            </a:pPr>
            <a:r>
              <a:rPr lang="en-GB" sz="3600" dirty="0"/>
              <a:t>CliniSys Winpath Enterprise</a:t>
            </a:r>
          </a:p>
          <a:p>
            <a:pPr>
              <a:lnSpc>
                <a:spcPct val="100000"/>
              </a:lnSpc>
            </a:pPr>
            <a:r>
              <a:rPr lang="en-GB" sz="3600" dirty="0"/>
              <a:t>Single harmonised LIMS</a:t>
            </a:r>
          </a:p>
          <a:p>
            <a:pPr>
              <a:lnSpc>
                <a:spcPct val="100000"/>
              </a:lnSpc>
            </a:pPr>
            <a:r>
              <a:rPr lang="en-GB" sz="3600" dirty="0"/>
              <a:t>Joint design across all of Kent &amp; Medway</a:t>
            </a:r>
          </a:p>
          <a:p>
            <a:pPr>
              <a:lnSpc>
                <a:spcPct val="100000"/>
              </a:lnSpc>
            </a:pPr>
            <a:endParaRPr lang="en-GB" sz="3600" dirty="0"/>
          </a:p>
          <a:p>
            <a:pPr marL="0" indent="0">
              <a:lnSpc>
                <a:spcPct val="100000"/>
              </a:lnSpc>
              <a:buNone/>
            </a:pPr>
            <a:endParaRPr lang="en-GB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F967453-B65F-42EC-8140-A4734FB1D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3564" y="5794379"/>
            <a:ext cx="765168" cy="765168"/>
          </a:xfrm>
          <a:prstGeom prst="rect">
            <a:avLst/>
          </a:prstGeom>
        </p:spPr>
      </p:pic>
      <p:pic>
        <p:nvPicPr>
          <p:cNvPr id="1027" name="Picture 3" descr="image001">
            <a:extLst>
              <a:ext uri="{FF2B5EF4-FFF2-40B4-BE49-F238E27FC236}">
                <a16:creationId xmlns:a16="http://schemas.microsoft.com/office/drawing/2014/main" xmlns="" id="{93AFCD11-F9F9-4BF6-9850-0BF205C25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52252"/>
            <a:ext cx="7974304" cy="1248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593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691256-BC8F-4BD5-AEEB-B34A426B5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684"/>
          </a:xfrm>
        </p:spPr>
        <p:txBody>
          <a:bodyPr>
            <a:normAutofit/>
          </a:bodyPr>
          <a:lstStyle/>
          <a:p>
            <a:r>
              <a:rPr lang="en-GB" b="1" dirty="0"/>
              <a:t>LIMS contract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7D808A-F2FA-40E6-BE3A-A2B1944A5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2817"/>
            <a:ext cx="10515600" cy="500414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u="sng" dirty="0"/>
              <a:t>Agreement was signed </a:t>
            </a:r>
            <a:r>
              <a:rPr lang="en-US" dirty="0"/>
              <a:t>(Execution date): 8</a:t>
            </a:r>
            <a:r>
              <a:rPr lang="en-US" baseline="30000" dirty="0"/>
              <a:t>th</a:t>
            </a:r>
            <a:r>
              <a:rPr lang="en-US" dirty="0"/>
              <a:t> February 2022</a:t>
            </a:r>
          </a:p>
          <a:p>
            <a:pPr>
              <a:lnSpc>
                <a:spcPct val="100000"/>
              </a:lnSpc>
            </a:pPr>
            <a:r>
              <a:rPr lang="en-US" u="sng" dirty="0"/>
              <a:t>Contract ends</a:t>
            </a:r>
            <a:r>
              <a:rPr lang="en-US" dirty="0"/>
              <a:t>: 7</a:t>
            </a:r>
            <a:r>
              <a:rPr lang="en-US" baseline="30000" dirty="0"/>
              <a:t>th</a:t>
            </a:r>
            <a:r>
              <a:rPr lang="en-US" dirty="0"/>
              <a:t> February 2035 (3 year build + 10 year service)</a:t>
            </a:r>
          </a:p>
          <a:p>
            <a:pPr>
              <a:lnSpc>
                <a:spcPct val="100000"/>
              </a:lnSpc>
            </a:pPr>
            <a:endParaRPr lang="en-GB" u="sng" dirty="0"/>
          </a:p>
          <a:p>
            <a:pPr>
              <a:lnSpc>
                <a:spcPct val="100000"/>
              </a:lnSpc>
            </a:pPr>
            <a:r>
              <a:rPr lang="en-GB" u="sng" dirty="0"/>
              <a:t>MTW Planned Operational Service Commencement Date</a:t>
            </a:r>
            <a:r>
              <a:rPr lang="en-GB" dirty="0"/>
              <a:t>: </a:t>
            </a:r>
          </a:p>
          <a:p>
            <a:pPr lvl="1">
              <a:lnSpc>
                <a:spcPct val="100000"/>
              </a:lnSpc>
            </a:pPr>
            <a:r>
              <a:rPr lang="en-GB" dirty="0"/>
              <a:t>1st Nov 2023 </a:t>
            </a:r>
          </a:p>
          <a:p>
            <a:pPr>
              <a:lnSpc>
                <a:spcPct val="100000"/>
              </a:lnSpc>
            </a:pPr>
            <a:r>
              <a:rPr lang="en-GB" u="sng" dirty="0"/>
              <a:t>EKHUFT Planned Operational Service Commencement Date</a:t>
            </a:r>
            <a:r>
              <a:rPr lang="en-GB" dirty="0"/>
              <a:t>: </a:t>
            </a:r>
          </a:p>
          <a:p>
            <a:pPr lvl="1">
              <a:lnSpc>
                <a:spcPct val="100000"/>
              </a:lnSpc>
            </a:pPr>
            <a:r>
              <a:rPr lang="en-GB" dirty="0"/>
              <a:t>1st July 2024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GB" u="sng" dirty="0"/>
              <a:t>NKPS Planned Operational Service Commencement Date</a:t>
            </a:r>
            <a:r>
              <a:rPr lang="en-GB" dirty="0"/>
              <a:t>: </a:t>
            </a:r>
          </a:p>
          <a:p>
            <a:pPr lvl="1">
              <a:lnSpc>
                <a:spcPct val="100000"/>
              </a:lnSpc>
            </a:pPr>
            <a:r>
              <a:rPr lang="en-GB" dirty="0"/>
              <a:t>1st Jan 2025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F967453-B65F-42EC-8140-A4734FB1D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3564" y="5794379"/>
            <a:ext cx="765168" cy="76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125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F967453-B65F-42EC-8140-A4734FB1D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3564" y="5794379"/>
            <a:ext cx="765168" cy="76516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2849D9-0C81-41FE-9894-F2525DB52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3516"/>
            <a:ext cx="10515600" cy="4893447"/>
          </a:xfrm>
        </p:spPr>
        <p:txBody>
          <a:bodyPr/>
          <a:lstStyle/>
          <a:p>
            <a:r>
              <a:rPr lang="en-GB" dirty="0"/>
              <a:t>How do we get ready for LIMS?</a:t>
            </a:r>
          </a:p>
          <a:p>
            <a:pPr lvl="1"/>
            <a:r>
              <a:rPr lang="en-GB" dirty="0"/>
              <a:t>Process harmonisation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lvl="1"/>
            <a:r>
              <a:rPr lang="en-GB" dirty="0"/>
              <a:t>Test code catalogue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0FA27FB4-BC93-4FDF-858A-743DE2AD4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684"/>
          </a:xfrm>
        </p:spPr>
        <p:txBody>
          <a:bodyPr>
            <a:normAutofit/>
          </a:bodyPr>
          <a:lstStyle/>
          <a:p>
            <a:r>
              <a:rPr lang="en-GB" b="1" dirty="0"/>
              <a:t>Kent &amp; Medway pathology harmonisation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929532B8-1F40-4240-9B87-F592CC646B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823" y="2084000"/>
            <a:ext cx="6394876" cy="23782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ABB73C9-45E7-403B-9B3E-4FD3966A30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3871" y="4888469"/>
            <a:ext cx="9289693" cy="1811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782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F967453-B65F-42EC-8140-A4734FB1D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3564" y="5794379"/>
            <a:ext cx="765168" cy="76516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2849D9-0C81-41FE-9894-F2525DB52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do pathology teams need to be thinking about and doing?</a:t>
            </a:r>
          </a:p>
          <a:p>
            <a:pPr lvl="1"/>
            <a:r>
              <a:rPr lang="en-GB" dirty="0"/>
              <a:t>Asking their managers</a:t>
            </a:r>
          </a:p>
          <a:p>
            <a:pPr lvl="2"/>
            <a:r>
              <a:rPr lang="en-GB" i="1" dirty="0"/>
              <a:t>Share information about potential ‘pinch-points’ across the other transformation projects</a:t>
            </a:r>
          </a:p>
          <a:p>
            <a:pPr lvl="1">
              <a:spcBef>
                <a:spcPts val="1200"/>
              </a:spcBef>
            </a:pPr>
            <a:r>
              <a:rPr lang="en-GB" dirty="0"/>
              <a:t>Reading LIMS newsletters</a:t>
            </a:r>
          </a:p>
          <a:p>
            <a:pPr lvl="2"/>
            <a:r>
              <a:rPr lang="en-GB" i="1" dirty="0"/>
              <a:t>Forum for all pathology staff to share: experiences; ideas; opportunities</a:t>
            </a:r>
          </a:p>
          <a:p>
            <a:pPr lvl="1">
              <a:spcBef>
                <a:spcPts val="1200"/>
              </a:spcBef>
            </a:pPr>
            <a:r>
              <a:rPr lang="en-GB" dirty="0"/>
              <a:t>Process improvement now</a:t>
            </a:r>
          </a:p>
          <a:p>
            <a:pPr lvl="2">
              <a:spcBef>
                <a:spcPts val="0"/>
              </a:spcBef>
            </a:pPr>
            <a:r>
              <a:rPr lang="en-GB" i="1" dirty="0"/>
              <a:t>Supporting the pathology network transformation</a:t>
            </a:r>
          </a:p>
          <a:p>
            <a:pPr lvl="2">
              <a:spcBef>
                <a:spcPts val="0"/>
              </a:spcBef>
            </a:pPr>
            <a:r>
              <a:rPr lang="en-GB" i="1" dirty="0"/>
              <a:t>Reach out to the Business Change Team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0FA27FB4-BC93-4FDF-858A-743DE2AD4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684"/>
          </a:xfrm>
        </p:spPr>
        <p:txBody>
          <a:bodyPr>
            <a:normAutofit/>
          </a:bodyPr>
          <a:lstStyle/>
          <a:p>
            <a:r>
              <a:rPr lang="en-GB" b="1" dirty="0"/>
              <a:t>Kent &amp; Medway pathology harmonisation</a:t>
            </a:r>
          </a:p>
        </p:txBody>
      </p:sp>
    </p:spTree>
    <p:extLst>
      <p:ext uri="{BB962C8B-B14F-4D97-AF65-F5344CB8AC3E}">
        <p14:creationId xmlns:p14="http://schemas.microsoft.com/office/powerpoint/2010/main" val="2065476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691256-BC8F-4BD5-AEEB-B34A426B5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432" y="290677"/>
            <a:ext cx="10515600" cy="754684"/>
          </a:xfrm>
        </p:spPr>
        <p:txBody>
          <a:bodyPr>
            <a:normAutofit/>
          </a:bodyPr>
          <a:lstStyle/>
          <a:p>
            <a:r>
              <a:rPr lang="en-GB" b="1" dirty="0"/>
              <a:t>Project Process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F967453-B65F-42EC-8140-A4734FB1D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3564" y="5794379"/>
            <a:ext cx="765168" cy="765168"/>
          </a:xfrm>
          <a:prstGeom prst="rect">
            <a:avLst/>
          </a:prstGeom>
        </p:spPr>
      </p:pic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xmlns="" id="{B3507232-ECDE-426E-B229-C2DD21FFF1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360554"/>
              </p:ext>
            </p:extLst>
          </p:nvPr>
        </p:nvGraphicFramePr>
        <p:xfrm>
          <a:off x="779477" y="1045360"/>
          <a:ext cx="10515600" cy="5166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0C28DE3-4BE2-4A14-B416-B4CE9014D3B8}"/>
              </a:ext>
            </a:extLst>
          </p:cNvPr>
          <p:cNvSpPr txBox="1"/>
          <p:nvPr/>
        </p:nvSpPr>
        <p:spPr>
          <a:xfrm>
            <a:off x="9436231" y="1226900"/>
            <a:ext cx="1858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Mar- April 2022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4D9C680-9CBA-4496-BC5F-5C61AC19CB28}"/>
              </a:ext>
            </a:extLst>
          </p:cNvPr>
          <p:cNvSpPr txBox="1"/>
          <p:nvPr/>
        </p:nvSpPr>
        <p:spPr>
          <a:xfrm>
            <a:off x="9588630" y="2283624"/>
            <a:ext cx="20774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April - Sept 2022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BF186E5-80EB-40AC-9374-98F1A0A78C83}"/>
              </a:ext>
            </a:extLst>
          </p:cNvPr>
          <p:cNvSpPr txBox="1"/>
          <p:nvPr/>
        </p:nvSpPr>
        <p:spPr>
          <a:xfrm>
            <a:off x="8352148" y="4450053"/>
            <a:ext cx="2165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May 2023 onwards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675908F-1893-45D7-80C0-5B4C4E8626EB}"/>
              </a:ext>
            </a:extLst>
          </p:cNvPr>
          <p:cNvSpPr txBox="1"/>
          <p:nvPr/>
        </p:nvSpPr>
        <p:spPr>
          <a:xfrm>
            <a:off x="9991223" y="3384910"/>
            <a:ext cx="1858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Oct 22 - Apr 23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495D60C-FEEF-4268-9BB1-F74D2BA954DF}"/>
              </a:ext>
            </a:extLst>
          </p:cNvPr>
          <p:cNvSpPr txBox="1"/>
          <p:nvPr/>
        </p:nvSpPr>
        <p:spPr>
          <a:xfrm>
            <a:off x="9436231" y="380327"/>
            <a:ext cx="1858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Approx. dates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B170451-933F-4CB5-BB62-0BF9C18FAB64}"/>
              </a:ext>
            </a:extLst>
          </p:cNvPr>
          <p:cNvSpPr txBox="1"/>
          <p:nvPr/>
        </p:nvSpPr>
        <p:spPr>
          <a:xfrm>
            <a:off x="8352148" y="5499523"/>
            <a:ext cx="2165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Jul 2023 onwards</a:t>
            </a:r>
          </a:p>
        </p:txBody>
      </p:sp>
    </p:spTree>
    <p:extLst>
      <p:ext uri="{BB962C8B-B14F-4D97-AF65-F5344CB8AC3E}">
        <p14:creationId xmlns:p14="http://schemas.microsoft.com/office/powerpoint/2010/main" val="2421958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691256-BC8F-4BD5-AEEB-B34A426B5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684"/>
          </a:xfrm>
        </p:spPr>
        <p:txBody>
          <a:bodyPr>
            <a:normAutofit/>
          </a:bodyPr>
          <a:lstStyle/>
          <a:p>
            <a:r>
              <a:rPr lang="en-GB" b="1" dirty="0"/>
              <a:t>LIMS next steps (indicative dates)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7D808A-F2FA-40E6-BE3A-A2B1944A5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2817"/>
            <a:ext cx="10515600" cy="5004146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en-US" u="sng" dirty="0"/>
              <a:t>Project Initiation</a:t>
            </a:r>
            <a:r>
              <a:rPr lang="en-US" dirty="0"/>
              <a:t>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/>
              <a:t>Project kick off meeting: w/c 7</a:t>
            </a:r>
            <a:r>
              <a:rPr lang="en-US" baseline="30000" dirty="0"/>
              <a:t>th</a:t>
            </a:r>
            <a:r>
              <a:rPr lang="en-US" dirty="0"/>
              <a:t> March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/>
              <a:t>Operational Solution Design (OSD) face to face meetings: w/c 7</a:t>
            </a:r>
            <a:r>
              <a:rPr lang="en-US" baseline="30000" dirty="0"/>
              <a:t>th</a:t>
            </a:r>
            <a:r>
              <a:rPr lang="en-US" dirty="0"/>
              <a:t> &amp; 21</a:t>
            </a:r>
            <a:r>
              <a:rPr lang="en-US" baseline="30000" dirty="0"/>
              <a:t>st</a:t>
            </a:r>
            <a:r>
              <a:rPr lang="en-US" dirty="0"/>
              <a:t>  March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/>
              <a:t>Pathology discipline leads meet CliniSys leads: w/c 14</a:t>
            </a:r>
            <a:r>
              <a:rPr lang="en-US" baseline="30000" dirty="0"/>
              <a:t>th</a:t>
            </a:r>
            <a:r>
              <a:rPr lang="en-US" dirty="0"/>
              <a:t> March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/>
              <a:t>Project Documentation  drawn together (PID): March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/>
              <a:t>Operational Solution Design signed off: April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1800" dirty="0"/>
          </a:p>
          <a:p>
            <a:pPr>
              <a:lnSpc>
                <a:spcPct val="100000"/>
              </a:lnSpc>
            </a:pPr>
            <a:r>
              <a:rPr lang="en-US" u="sng" dirty="0"/>
              <a:t>High Level Design workshops: end April to September 2022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/>
              <a:t>Discipline HLD’s x 4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/>
              <a:t>Solution HLD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/>
              <a:t>Integration (</a:t>
            </a:r>
            <a:r>
              <a:rPr lang="en-US" dirty="0" err="1"/>
              <a:t>analyser</a:t>
            </a:r>
            <a:r>
              <a:rPr lang="en-US" dirty="0"/>
              <a:t>) HLD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/>
              <a:t>IT Integration</a:t>
            </a:r>
          </a:p>
          <a:p>
            <a:pPr lvl="1">
              <a:lnSpc>
                <a:spcPct val="100000"/>
              </a:lnSpc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F967453-B65F-42EC-8140-A4734FB1D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3564" y="5794379"/>
            <a:ext cx="765168" cy="76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03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2522</TotalTime>
  <Words>475</Words>
  <Application>Microsoft Office PowerPoint</Application>
  <PresentationFormat>Custom</PresentationFormat>
  <Paragraphs>81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Kent &amp; Medway Pathology Network   LIMS Implementation:  LIMS contract and High Level Plan   Thursday 24th February 2022 at 1pm</vt:lpstr>
      <vt:lpstr>  Nicola West, LIMS Project Director Nicola.west4@nhs.net 07955 436200   Delphine Barraclough, Business Change Manager delphine.barraclough1@nhs.net 07732 406536</vt:lpstr>
      <vt:lpstr>What we’ll cover today</vt:lpstr>
      <vt:lpstr>LIMS Project scope</vt:lpstr>
      <vt:lpstr>LIMS contract dates</vt:lpstr>
      <vt:lpstr>Kent &amp; Medway pathology harmonisation</vt:lpstr>
      <vt:lpstr>Kent &amp; Medway pathology harmonisation</vt:lpstr>
      <vt:lpstr>Project Process</vt:lpstr>
      <vt:lpstr>LIMS next steps (indicative dates)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Stiff</dc:creator>
  <cp:lastModifiedBy>Manpreet Bhogal</cp:lastModifiedBy>
  <cp:revision>66</cp:revision>
  <cp:lastPrinted>2021-05-06T08:53:34Z</cp:lastPrinted>
  <dcterms:created xsi:type="dcterms:W3CDTF">2021-04-21T13:05:07Z</dcterms:created>
  <dcterms:modified xsi:type="dcterms:W3CDTF">2022-02-28T15:30:35Z</dcterms:modified>
</cp:coreProperties>
</file>